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73080"/>
            <a:ext cx="90691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BA93B-6023-40A5-9136-EEC60C08F0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73080"/>
            <a:ext cx="90691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6640" y="5164200"/>
            <a:ext cx="319284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280" y="516420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A111D3-7797-4717-95DB-016D11879A58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280" y="516420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e8cb"/>
            </a:gs>
            <a:gs pos="100000">
              <a:srgbClr val="ffd7d7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rcRect l="0" t="0" r="0" b="1554"/>
          <a:stretch/>
        </p:blipFill>
        <p:spPr>
          <a:xfrm>
            <a:off x="4355280" y="0"/>
            <a:ext cx="5758920" cy="5668920"/>
          </a:xfrm>
          <a:prstGeom prst="rect">
            <a:avLst/>
          </a:prstGeom>
          <a:ln w="0">
            <a:noFill/>
          </a:ln>
        </p:spPr>
      </p:pic>
      <p:sp>
        <p:nvSpPr>
          <p:cNvPr id="8" name=""/>
          <p:cNvSpPr/>
          <p:nvPr/>
        </p:nvSpPr>
        <p:spPr>
          <a:xfrm>
            <a:off x="360000" y="1048320"/>
            <a:ext cx="95378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2a6099"/>
                </a:solidFill>
                <a:latin typeface="Nimbus Roman"/>
                <a:ea typeface="DejaVu Sans"/>
              </a:rPr>
              <a:t>Системы </a:t>
            </a:r>
            <a:r>
              <a:rPr b="1" lang="ru-RU" sz="72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r>
              <a:rPr b="1" lang="ru-RU" sz="7200" spc="-1" strike="noStrike">
                <a:solidFill>
                  <a:srgbClr val="ffffd7"/>
                </a:solidFill>
                <a:latin typeface="Nimbus Roman"/>
                <a:ea typeface="DejaVu Sans"/>
              </a:rPr>
              <a:t>счисл</a:t>
            </a:r>
            <a:r>
              <a:rPr b="1" lang="ru-RU" sz="7200" spc="-1" strike="noStrike">
                <a:solidFill>
                  <a:srgbClr val="81d41a"/>
                </a:solidFill>
                <a:latin typeface="Nimbus Roman"/>
                <a:ea typeface="DejaVu Sans"/>
              </a:rPr>
              <a:t>ения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359280" y="2343960"/>
            <a:ext cx="233856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55308d"/>
                </a:solidFill>
                <a:latin typeface="Arial"/>
                <a:ea typeface="DejaVu Sans"/>
              </a:rPr>
              <a:t>ИСП-11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6838920" y="4858920"/>
            <a:ext cx="30582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ffe994"/>
                </a:solidFill>
                <a:latin typeface="Arial"/>
                <a:ea typeface="DejaVu Sans"/>
              </a:rPr>
              <a:t>Санин Владислав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1439280" y="4859280"/>
            <a:ext cx="125856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ff5429"/>
                </a:solidFill>
                <a:latin typeface="Arial"/>
                <a:ea typeface="DejaVu Sans"/>
              </a:rPr>
              <a:t>2024 год.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1d41a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5220000" y="1440000"/>
            <a:ext cx="4499280" cy="36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800080"/>
                </a:solidFill>
                <a:latin typeface="Nimbus Roman"/>
              </a:rPr>
              <a:t>Значение систем счисления в разработке программного обеспечения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800080"/>
                </a:solidFill>
                <a:latin typeface="Nimbus Roman"/>
              </a:rPr>
              <a:t>Применение систем счисления в алгоритмах и структурах данных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1260720" y="255600"/>
            <a:ext cx="71989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0000"/>
                </a:solidFill>
                <a:latin typeface="Nimbus Roman"/>
              </a:rPr>
              <a:t>Роль систем счисления в информатике и программировании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360000" y="1980000"/>
            <a:ext cx="4241160" cy="28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00"/>
            </a:gs>
            <a:gs pos="100000">
              <a:srgbClr val="ff80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900000" y="1800000"/>
            <a:ext cx="4139280" cy="34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650953"/>
                </a:solidFill>
                <a:latin typeface="Nimbus Roman"/>
              </a:rPr>
              <a:t>Использование различных систем счисления в компьютерной графике, криптографии и других областях компьютерных наук</a:t>
            </a:r>
            <a:endParaRPr b="0" lang="ru-RU" sz="2800" spc="-1" strike="noStrike">
              <a:solidFill>
                <a:srgbClr val="650953"/>
              </a:solidFill>
              <a:latin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720720" y="540000"/>
            <a:ext cx="8458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158466"/>
                </a:solidFill>
                <a:latin typeface="Nimbus Roman"/>
              </a:rPr>
              <a:t>Примеры использования различных систем счисления в компьютерных науках</a:t>
            </a:r>
            <a:endParaRPr b="0" lang="ru-RU" sz="35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757040" y="1857240"/>
            <a:ext cx="4782240" cy="31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0000"/>
            </a:gs>
            <a:gs pos="100000">
              <a:srgbClr val="ff80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4680000" y="2160000"/>
            <a:ext cx="5023080" cy="26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0012ff"/>
                </a:solidFill>
                <a:latin typeface="Nimbus Roman"/>
              </a:rPr>
              <a:t>Роль систем счисления в криптографических протоколах и алгоритмах</a:t>
            </a:r>
            <a:endParaRPr b="0" lang="ru-RU" sz="2600" spc="-1" strike="noStrike">
              <a:solidFill>
                <a:srgbClr val="0012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0012ff"/>
                </a:solidFill>
                <a:latin typeface="Nimbus Roman"/>
              </a:rPr>
              <a:t>Примеры использования различных систем счисления в криптографии</a:t>
            </a:r>
            <a:endParaRPr b="0" lang="ru-RU" sz="2600" spc="-1" strike="noStrike">
              <a:solidFill>
                <a:srgbClr val="0012ff"/>
              </a:solidFill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1080000" y="360000"/>
            <a:ext cx="818568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Системы счисления в криптографии: их применение для шифрования и дешифрования данных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60000" y="2530800"/>
            <a:ext cx="4120920" cy="23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0000"/>
            </a:gs>
            <a:gs pos="100000">
              <a:srgbClr val="80008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/>
          <p:nvPr/>
        </p:nvSpPr>
        <p:spPr>
          <a:xfrm>
            <a:off x="657360" y="1483200"/>
            <a:ext cx="4201920" cy="31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400" spc="-1" strike="noStrike">
                <a:solidFill>
                  <a:srgbClr val="81d41a"/>
                </a:solidFill>
                <a:latin typeface="Nimbus Roman"/>
              </a:rPr>
              <a:t>Значение систем счисления в теории чисел, дискретной математике и других математических дисциплинах</a:t>
            </a:r>
            <a:endParaRPr b="0" lang="ru-RU" sz="2400" spc="-1" strike="noStrike">
              <a:solidFill>
                <a:srgbClr val="81d41a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400" spc="-1" strike="noStrike">
                <a:solidFill>
                  <a:srgbClr val="81d41a"/>
                </a:solidFill>
                <a:latin typeface="Nimbus Roman"/>
              </a:rPr>
              <a:t>Применение систем счисления в математических моделях и исследованиях</a:t>
            </a:r>
            <a:endParaRPr b="0" lang="ru-RU" sz="2400" spc="-1" strike="noStrike">
              <a:solidFill>
                <a:srgbClr val="81d41a"/>
              </a:solidFill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1440720" y="180000"/>
            <a:ext cx="73789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0012ff"/>
                </a:solidFill>
                <a:latin typeface="Nimbus Roman"/>
              </a:rPr>
              <a:t>Роль систем счисления в математике и ее различных областях</a:t>
            </a:r>
            <a:endParaRPr b="0" lang="ru-RU" sz="3590" spc="-1" strike="noStrike">
              <a:solidFill>
                <a:srgbClr val="0012ff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32096" t="0" r="0" b="0"/>
          <a:stretch/>
        </p:blipFill>
        <p:spPr>
          <a:xfrm>
            <a:off x="5040000" y="1980000"/>
            <a:ext cx="4776480" cy="281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0000"/>
            </a:gs>
            <a:gs pos="100000">
              <a:srgbClr val="00a933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/>
          <p:nvPr/>
        </p:nvSpPr>
        <p:spPr>
          <a:xfrm>
            <a:off x="5718960" y="1897560"/>
            <a:ext cx="3959280" cy="33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ff38"/>
                </a:solidFill>
                <a:latin typeface="Nimbus Roman"/>
              </a:rPr>
              <a:t>Разнообразие систем счисления в различных культурах и народах</a:t>
            </a:r>
            <a:endParaRPr b="0" lang="ru-RU" sz="2800" spc="-1" strike="noStrike">
              <a:solidFill>
                <a:srgbClr val="ffff38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ff38"/>
                </a:solidFill>
                <a:latin typeface="Nimbus Roman"/>
              </a:rPr>
              <a:t>Культурные особенности использования чисел и систем счисления</a:t>
            </a:r>
            <a:endParaRPr b="0" lang="ru-RU" sz="2800" spc="-1" strike="noStrike">
              <a:solidFill>
                <a:srgbClr val="ffff38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1620720" y="180000"/>
            <a:ext cx="71989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81d41a"/>
                </a:solidFill>
                <a:latin typeface="Nimbus Roman"/>
              </a:rPr>
              <a:t>Использование различных систем счисления в разных культурах и традициях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540000" y="1820880"/>
            <a:ext cx="452484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ff00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/>
          <p:nvPr/>
        </p:nvSpPr>
        <p:spPr>
          <a:xfrm>
            <a:off x="540000" y="2007720"/>
            <a:ext cx="4445280" cy="28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81d41a"/>
                </a:solidFill>
                <a:latin typeface="Nimbus Roman"/>
              </a:rPr>
              <a:t>Экзотические системы счисления, основанные на времени, цветах, музыке и других аспектах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81d41a"/>
                </a:solidFill>
                <a:latin typeface="Nimbus Roman"/>
              </a:rPr>
              <a:t>Примеры нестандартных систем счисления и их использование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1800000" y="435240"/>
            <a:ext cx="7018920" cy="11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Необычные или альтернативные системы счисления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5387400" y="2160000"/>
            <a:ext cx="433188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1d41a"/>
            </a:gs>
            <a:gs pos="100000">
              <a:srgbClr val="ff00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5580000" y="1800000"/>
            <a:ext cx="3844440" cy="32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81d41a"/>
                </a:solidFill>
                <a:latin typeface="Nimbus Roman"/>
              </a:rPr>
              <a:t>Примеры использования систем счисления в финансах, измерениях, графиках и других сферах жизни</a:t>
            </a:r>
            <a:endParaRPr b="0" lang="ru-RU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1743840" y="348480"/>
            <a:ext cx="74354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2a6099"/>
                </a:solidFill>
                <a:latin typeface="Nimbus Roman"/>
              </a:rPr>
              <a:t>Практическое применение систем счисления в повседневной жизни</a:t>
            </a:r>
            <a:endParaRPr b="0" lang="ru-RU" sz="3590" spc="-1" strike="noStrike">
              <a:solidFill>
                <a:srgbClr val="2a6099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82680" y="2000160"/>
            <a:ext cx="4785480" cy="26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58466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/>
          <p:nvPr/>
        </p:nvSpPr>
        <p:spPr>
          <a:xfrm>
            <a:off x="4822560" y="1644480"/>
            <a:ext cx="4716720" cy="37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4000"/>
                </a:solidFill>
                <a:latin typeface="Nimbus Roman"/>
              </a:rPr>
              <a:t>Ограничения и проблемы при использовании различных систем счисления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4000"/>
                </a:solidFill>
                <a:latin typeface="Nimbus Roman"/>
              </a:rPr>
              <a:t>Требования к выбору системы счисления в зависимости от контекста задачи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1440000" y="435240"/>
            <a:ext cx="74041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800080"/>
                </a:solidFill>
                <a:latin typeface="Nimbus Roman"/>
              </a:rPr>
              <a:t>Проблемы и ограничения различных систем счисления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06360" y="2220120"/>
            <a:ext cx="4372920" cy="24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58466"/>
            </a:gs>
            <a:gs pos="100000">
              <a:srgbClr val="81d41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5400000" y="1684440"/>
            <a:ext cx="4319280" cy="38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a1467e"/>
                </a:solidFill>
                <a:latin typeface="Nimbus Roman"/>
              </a:rPr>
              <a:t>Роль современных технологий в развитии и применении систем счисления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a1467e"/>
                </a:solidFill>
                <a:latin typeface="Nimbus Roman"/>
              </a:rPr>
              <a:t>Возможности и вызовы, связанные с использованием систем счисления в цифровой эпохе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1440720" y="238320"/>
            <a:ext cx="68389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4000"/>
                </a:solidFill>
                <a:latin typeface="Nimbus Roman"/>
              </a:rPr>
              <a:t>Влияние развития технологий на использование систем счисления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360000" y="1800000"/>
            <a:ext cx="4652640" cy="348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00"/>
            </a:gs>
            <a:gs pos="100000">
              <a:srgbClr val="00a933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/>
          <p:nvPr/>
        </p:nvSpPr>
        <p:spPr>
          <a:xfrm>
            <a:off x="5800320" y="1980000"/>
            <a:ext cx="3738960" cy="35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2200" spc="-1" strike="noStrike">
                <a:solidFill>
                  <a:srgbClr val="2a6099"/>
                </a:solidFill>
                <a:latin typeface="Nimbus Roman"/>
              </a:rPr>
              <a:t>Описание квантовых систем счисления и их роль в будущем развитии технологий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2200" spc="-1" strike="noStrike">
                <a:solidFill>
                  <a:srgbClr val="2a6099"/>
                </a:solidFill>
                <a:latin typeface="Nimbus Roman"/>
              </a:rPr>
              <a:t>Перспективы использования квантовых систем счисления в науке и промышленности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890640" y="240120"/>
            <a:ext cx="8827200" cy="17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0000"/>
                </a:solidFill>
                <a:latin typeface="Nimbus Roman"/>
              </a:rPr>
              <a:t>Современные тенденции в области систем счисления: квантовые системы счисления и их потенциальное применение</a:t>
            </a:r>
            <a:endParaRPr b="0" lang="ru-RU" sz="35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248040" y="2160000"/>
            <a:ext cx="5390280" cy="30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00"/>
            </a:gs>
            <a:gs pos="100000">
              <a:srgbClr val="3faf4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614880" y="1799280"/>
            <a:ext cx="3523320" cy="30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pc="-1" strike="noStrike">
                <a:solidFill>
                  <a:srgbClr val="ff4000"/>
                </a:solidFill>
                <a:latin typeface="Nimbus Roman"/>
              </a:rPr>
              <a:t>Понятие системы счисления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pc="-1" strike="noStrike">
                <a:solidFill>
                  <a:srgbClr val="ff4000"/>
                </a:solidFill>
                <a:latin typeface="Nimbus Roman"/>
              </a:rPr>
              <a:t>Основные компоненты системы счисления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2400" spc="-1" strike="noStrike">
                <a:solidFill>
                  <a:srgbClr val="ff4000"/>
                </a:solidFill>
                <a:latin typeface="Nimbus Roman"/>
              </a:rPr>
              <a:t>Значение и роль систем счисления в современном мире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rcRect l="55873" t="0" r="0" b="0"/>
          <a:stretch/>
        </p:blipFill>
        <p:spPr>
          <a:xfrm>
            <a:off x="5039280" y="0"/>
            <a:ext cx="5039640" cy="5712840"/>
          </a:xfrm>
          <a:prstGeom prst="rect">
            <a:avLst/>
          </a:prstGeom>
          <a:ln w="0">
            <a:noFill/>
          </a:ln>
        </p:spPr>
      </p:pic>
      <p:sp>
        <p:nvSpPr>
          <p:cNvPr id="14" name=""/>
          <p:cNvSpPr/>
          <p:nvPr/>
        </p:nvSpPr>
        <p:spPr>
          <a:xfrm>
            <a:off x="3196080" y="279360"/>
            <a:ext cx="3811320" cy="17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6590" spc="-1" strike="noStrike">
                <a:solidFill>
                  <a:srgbClr val="800080"/>
                </a:solidFill>
                <a:latin typeface="Nimbus Roman"/>
              </a:rPr>
              <a:t>Введ</a:t>
            </a:r>
            <a:r>
              <a:rPr b="0" lang="ru-RU" sz="6590" spc="-1" strike="noStrike">
                <a:solidFill>
                  <a:srgbClr val="ff6d6d"/>
                </a:solidFill>
                <a:latin typeface="Nimbus Roman"/>
              </a:rPr>
              <a:t>ение</a:t>
            </a:r>
            <a:endParaRPr b="0" lang="ru-RU" sz="65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00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5199480" y="1260000"/>
            <a:ext cx="4339800" cy="369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000" spc="-1" strike="noStrike">
                <a:solidFill>
                  <a:srgbClr val="55308d"/>
                </a:solidFill>
                <a:latin typeface="Nimbus Roman"/>
              </a:rPr>
              <a:t>Значимость и роль систем счисления в современном мире и науке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000" spc="-1" strike="noStrike">
                <a:solidFill>
                  <a:srgbClr val="55308d"/>
                </a:solidFill>
                <a:latin typeface="Nimbus Roman"/>
              </a:rPr>
              <a:t>Важность понимания и использования систем счисления в различных областях знаний и повседневной жизни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000" spc="-1" strike="noStrike">
                <a:solidFill>
                  <a:srgbClr val="55308d"/>
                </a:solidFill>
                <a:latin typeface="Nimbus Roman"/>
              </a:rPr>
              <a:t>Перспективы развития и применения новых систем счисления в контексте современных технологий и научных исследований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3240000" y="360000"/>
            <a:ext cx="341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2a6099"/>
                </a:solidFill>
                <a:latin typeface="Nimbus Roman"/>
              </a:rPr>
              <a:t>Заключение</a:t>
            </a:r>
            <a:endParaRPr b="0" lang="ru-RU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257040" y="1317240"/>
            <a:ext cx="4782240" cy="31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edce6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/>
          <p:nvPr/>
        </p:nvSpPr>
        <p:spPr>
          <a:xfrm>
            <a:off x="5220000" y="1660320"/>
            <a:ext cx="4319280" cy="33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8000"/>
                </a:solidFill>
                <a:latin typeface="Nimbus Roman"/>
              </a:rPr>
              <a:t>Возможность участников задать вопросы и выразить свои мысли по поводу презентации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800" spc="-1" strike="noStrike">
                <a:solidFill>
                  <a:srgbClr val="ff8000"/>
                </a:solidFill>
                <a:latin typeface="Nimbus Roman"/>
              </a:rPr>
              <a:t>Готовность ответить на вопросы и углубить обсуждение темы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2880000" y="360000"/>
            <a:ext cx="4858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55308d"/>
                </a:solidFill>
                <a:latin typeface="Nimbus Roman"/>
              </a:rPr>
              <a:t>Вопросы и обсуждение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26520" y="1440000"/>
            <a:ext cx="4712760" cy="353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bf00"/>
            </a:gs>
            <a:gs pos="100000">
              <a:srgbClr val="ffff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/>
          <p:nvPr/>
        </p:nvSpPr>
        <p:spPr>
          <a:xfrm>
            <a:off x="1620000" y="360000"/>
            <a:ext cx="737928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6000" spc="-1" strike="noStrike">
                <a:solidFill>
                  <a:srgbClr val="00fffd"/>
                </a:solidFill>
                <a:highlight>
                  <a:srgbClr val="81d41a"/>
                </a:highlight>
                <a:latin typeface="Nimbus Roman"/>
              </a:rPr>
              <a:t>Спасибо за внимание!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40908" r="0" b="0"/>
          <a:stretch/>
        </p:blipFill>
        <p:spPr>
          <a:xfrm>
            <a:off x="8280" y="1661040"/>
            <a:ext cx="10079280" cy="40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d1d75"/>
            </a:gs>
            <a:gs pos="100000">
              <a:srgbClr val="3faf4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539280" y="1799280"/>
            <a:ext cx="4858920" cy="39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190" spc="-1" strike="noStrike">
                <a:solidFill>
                  <a:srgbClr val="ffffd7"/>
                </a:solidFill>
                <a:latin typeface="Arial"/>
              </a:rPr>
              <a:t>Исторические корни и развитие систем счисления</a:t>
            </a:r>
            <a:endParaRPr b="0" lang="ru-RU" sz="319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190" spc="-1" strike="noStrike">
                <a:solidFill>
                  <a:srgbClr val="ffffd7"/>
                </a:solidFill>
                <a:latin typeface="Arial"/>
              </a:rPr>
              <a:t>Вклад различных культур и цивилизаций в развитие систем счисления</a:t>
            </a:r>
            <a:endParaRPr b="0" lang="ru-RU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"/>
          <p:cNvSpPr/>
          <p:nvPr/>
        </p:nvSpPr>
        <p:spPr>
          <a:xfrm>
            <a:off x="1465560" y="179280"/>
            <a:ext cx="7352640" cy="19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790" spc="-1" strike="noStrike">
                <a:solidFill>
                  <a:srgbClr val="ffffff"/>
                </a:solidFill>
                <a:latin typeface="Nimbus Roman"/>
              </a:rPr>
              <a:t>Исторический обзор развития систем счисления</a:t>
            </a:r>
            <a:endParaRPr b="0" lang="ru-RU" sz="47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6118920" y="1669320"/>
            <a:ext cx="3819960" cy="38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00a933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472320" y="1980000"/>
            <a:ext cx="4387320" cy="29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ffff00"/>
                </a:solidFill>
                <a:latin typeface="Nimbus Roman"/>
              </a:rPr>
              <a:t>Понятие цифр и их значения в различных системах счисления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ffff00"/>
                </a:solidFill>
                <a:latin typeface="Nimbus Roman"/>
              </a:rPr>
              <a:t>Роль разрядов в представлении чисел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"/>
          <p:cNvSpPr/>
          <p:nvPr/>
        </p:nvSpPr>
        <p:spPr>
          <a:xfrm>
            <a:off x="1441080" y="180000"/>
            <a:ext cx="7738560" cy="168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ffe994"/>
                </a:solidFill>
                <a:latin typeface="Nimbus Roman"/>
              </a:rPr>
              <a:t>Основные компоненты системы счисления: цифры и разряды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5218920" y="1873080"/>
            <a:ext cx="4700520" cy="352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3838"/>
            </a:gs>
            <a:gs pos="100000">
              <a:srgbClr val="3faf46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rcRect l="472" t="0" r="0" b="0"/>
          <a:stretch/>
        </p:blipFill>
        <p:spPr>
          <a:xfrm>
            <a:off x="3239280" y="-65160"/>
            <a:ext cx="6839640" cy="5735160"/>
          </a:xfrm>
          <a:prstGeom prst="rect">
            <a:avLst/>
          </a:prstGeom>
          <a:ln w="0">
            <a:noFill/>
          </a:ln>
        </p:spPr>
      </p:pic>
      <p:sp>
        <p:nvSpPr>
          <p:cNvPr id="22" name=""/>
          <p:cNvSpPr/>
          <p:nvPr/>
        </p:nvSpPr>
        <p:spPr>
          <a:xfrm>
            <a:off x="312120" y="1809360"/>
            <a:ext cx="4436280" cy="44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Основы деся</a:t>
            </a: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тичной</a:t>
            </a: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 системы счис</a:t>
            </a: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ления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Применение десятичной с</a:t>
            </a: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истемы</a:t>
            </a: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 в повседневн</a:t>
            </a: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ой</a:t>
            </a: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 жизни и наук</a:t>
            </a: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е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1619280" y="254880"/>
            <a:ext cx="7300080" cy="16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ff00"/>
                </a:solidFill>
                <a:latin typeface="Arial"/>
              </a:rPr>
              <a:t>Десяти</a:t>
            </a:r>
            <a:r>
              <a:rPr b="0" lang="ru-RU" sz="3590" spc="-1" strike="noStrike">
                <a:solidFill>
                  <a:srgbClr val="81d41a"/>
                </a:solidFill>
                <a:latin typeface="Arial"/>
              </a:rPr>
              <a:t>чная система счисления:</a:t>
            </a:r>
            <a:r>
              <a:rPr b="0" lang="ru-RU" sz="3590" spc="-1" strike="noStrike">
                <a:solidFill>
                  <a:srgbClr val="ffff00"/>
                </a:solidFill>
                <a:latin typeface="Arial"/>
              </a:rPr>
              <a:t> особен</a:t>
            </a:r>
            <a:r>
              <a:rPr b="0" lang="ru-RU" sz="3590" spc="-1" strike="noStrike">
                <a:solidFill>
                  <a:srgbClr val="81d41a"/>
                </a:solidFill>
                <a:latin typeface="Arial"/>
              </a:rPr>
              <a:t>ности и использование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2"/>
          <a:stretch/>
        </p:blipFill>
        <p:spPr>
          <a:xfrm>
            <a:off x="5578920" y="1619280"/>
            <a:ext cx="3819960" cy="38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00080"/>
            </a:gs>
            <a:gs pos="100000">
              <a:srgbClr val="ffff0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"/>
          <p:cNvSpPr/>
          <p:nvPr/>
        </p:nvSpPr>
        <p:spPr>
          <a:xfrm>
            <a:off x="4860720" y="1915200"/>
            <a:ext cx="4858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55308d"/>
                </a:solidFill>
                <a:latin typeface="Nimbus Roman"/>
              </a:rPr>
              <a:t>Особенности двоичной системы счисления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55308d"/>
                </a:solidFill>
                <a:latin typeface="Nimbus Roman"/>
              </a:rPr>
              <a:t>Применение двоичной системы в компьютерах и цифровых технологиях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1980000" y="348840"/>
            <a:ext cx="63028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ffff00"/>
                </a:solidFill>
                <a:latin typeface="Nimbus Roman"/>
              </a:rPr>
              <a:t>Двоичная система счисления: принципы и применение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315000" y="1911600"/>
            <a:ext cx="4363200" cy="312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1d41a"/>
            </a:gs>
            <a:gs pos="100000">
              <a:srgbClr val="80008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539280" y="1831320"/>
            <a:ext cx="4318920" cy="32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00ff3c"/>
                </a:solidFill>
                <a:latin typeface="Nimbus Roman"/>
              </a:rPr>
              <a:t>Основы восьмеричной и шестнадцатеричной систем счисления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2600" spc="-1" strike="noStrike">
                <a:solidFill>
                  <a:srgbClr val="00ff3c"/>
                </a:solidFill>
                <a:latin typeface="Nimbus Roman"/>
              </a:rPr>
              <a:t>Преимущества использования этих систем в программировании и обработке данных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1439280" y="71640"/>
            <a:ext cx="7378920" cy="19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afff00"/>
                </a:solidFill>
                <a:latin typeface="Nimbus Roman"/>
              </a:rPr>
              <a:t>Восьмеричная и шестнадцатеричная системы счисления: их значение и преимущества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5127120" y="1799280"/>
            <a:ext cx="4590720" cy="30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6a6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/>
          <p:nvPr/>
        </p:nvSpPr>
        <p:spPr>
          <a:xfrm>
            <a:off x="539280" y="1644120"/>
            <a:ext cx="4291560" cy="35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190" spc="-1" strike="noStrike">
                <a:solidFill>
                  <a:srgbClr val="81d41a"/>
                </a:solidFill>
                <a:latin typeface="Nimbus Roman"/>
              </a:rPr>
              <a:t>Алгоритмы перевода чисел между различными системами счисления</a:t>
            </a:r>
            <a:endParaRPr b="0" lang="ru-RU" sz="319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190" spc="-1" strike="noStrike">
                <a:solidFill>
                  <a:srgbClr val="81d41a"/>
                </a:solidFill>
                <a:latin typeface="Nimbus Roman"/>
              </a:rPr>
              <a:t>Практические примеры перевода чисел</a:t>
            </a:r>
            <a:endParaRPr b="0" lang="ru-RU" sz="31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1259280" y="0"/>
            <a:ext cx="7738560" cy="19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790" spc="-1" strike="noStrike">
                <a:solidFill>
                  <a:srgbClr val="ffff00"/>
                </a:solidFill>
                <a:latin typeface="Nimbus Roman"/>
              </a:rPr>
              <a:t>Перевод чисел из одной системы счисления в другую</a:t>
            </a:r>
            <a:endParaRPr b="0" lang="ru-RU" sz="47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5758920" y="1578240"/>
            <a:ext cx="3999960" cy="39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1467e"/>
            </a:gs>
            <a:gs pos="100000">
              <a:srgbClr val="2a6099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"/>
          <p:cNvSpPr/>
          <p:nvPr/>
        </p:nvSpPr>
        <p:spPr>
          <a:xfrm>
            <a:off x="5760000" y="1625400"/>
            <a:ext cx="3779280" cy="37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00fffd"/>
                </a:solidFill>
                <a:latin typeface="Nimbus Roman"/>
              </a:rPr>
              <a:t>Методы перевода чисел в и из двоичной системы счисления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Font typeface="OpenSymbol"/>
              <a:buAutoNum type="arabicParenR"/>
            </a:pPr>
            <a:r>
              <a:rPr b="0" lang="ru-RU" sz="3200" spc="-1" strike="noStrike">
                <a:solidFill>
                  <a:srgbClr val="00fffd"/>
                </a:solidFill>
                <a:latin typeface="Nimbus Roman"/>
              </a:rPr>
              <a:t>Примеры алгоритмов конвертации чисел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"/>
          <p:cNvSpPr/>
          <p:nvPr/>
        </p:nvSpPr>
        <p:spPr>
          <a:xfrm>
            <a:off x="1294560" y="348480"/>
            <a:ext cx="82447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3590" spc="-1" strike="noStrike">
                <a:solidFill>
                  <a:srgbClr val="81d41a"/>
                </a:solidFill>
                <a:latin typeface="Nimbus Roman"/>
              </a:rPr>
              <a:t>Алгоритмы перевода чисел в двоичную и из двоичной систем счисления</a:t>
            </a:r>
            <a:endParaRPr b="0" lang="ru-RU" sz="359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360000" y="1980000"/>
            <a:ext cx="5039280" cy="25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LibreOffice/24.2.2.1$Linux_X86_64 LibreOffice_project/420$Build-1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2024-03-22T21:58:00Z</dcterms:created>
  <dc:creator/>
  <dc:description/>
  <dc:language>ru-RU</dc:language>
  <cp:lastModifiedBy/>
  <dcterms:modified xsi:type="dcterms:W3CDTF">2024-03-23T17:29:18Z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